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4"/>
  </p:notesMasterIdLst>
  <p:sldIdLst>
    <p:sldId id="283" r:id="rId3"/>
    <p:sldId id="495" r:id="rId4"/>
    <p:sldId id="510" r:id="rId5"/>
    <p:sldId id="486" r:id="rId6"/>
    <p:sldId id="509" r:id="rId7"/>
    <p:sldId id="536" r:id="rId8"/>
    <p:sldId id="531" r:id="rId9"/>
    <p:sldId id="532" r:id="rId10"/>
    <p:sldId id="533" r:id="rId11"/>
    <p:sldId id="535" r:id="rId12"/>
    <p:sldId id="53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82362"/>
    <a:srgbClr val="DCDAF2"/>
    <a:srgbClr val="5461A6"/>
    <a:srgbClr val="8E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152" autoAdjust="0"/>
    <p:restoredTop sz="77247" autoAdjust="0"/>
  </p:normalViewPr>
  <p:slideViewPr>
    <p:cSldViewPr snapToGrid="0" showGuides="1">
      <p:cViewPr varScale="1">
        <p:scale>
          <a:sx n="64" d="100"/>
          <a:sy n="64" d="100"/>
        </p:scale>
        <p:origin x="176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Todays need: </a:t>
            </a:r>
          </a:p>
          <a:p>
            <a:r>
              <a:rPr lang="en-US" i="0" dirty="0" smtClean="0"/>
              <a:t>- </a:t>
            </a:r>
            <a:r>
              <a:rPr lang="en-US" i="0" dirty="0" err="1" smtClean="0"/>
              <a:t>git</a:t>
            </a:r>
            <a:r>
              <a:rPr lang="en-US" i="0" dirty="0" smtClean="0"/>
              <a:t> </a:t>
            </a:r>
          </a:p>
          <a:p>
            <a:r>
              <a:rPr lang="en-US" i="0" dirty="0" smtClean="0"/>
              <a:t>- </a:t>
            </a:r>
            <a:r>
              <a:rPr lang="en-US" i="0" dirty="0" err="1" smtClean="0"/>
              <a:t>docker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9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32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0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13/03/2018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13/03/2018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slab2018.github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e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18961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8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/>
              <a:t>Dorina</a:t>
            </a:r>
            <a:r>
              <a:rPr lang="en-US" sz="3600" dirty="0" smtClean="0"/>
              <a:t> </a:t>
            </a:r>
            <a:r>
              <a:rPr lang="en-US" sz="3600" dirty="0" err="1" smtClean="0"/>
              <a:t>Thanou</a:t>
            </a:r>
            <a:r>
              <a:rPr lang="en-US" sz="3600" dirty="0" smtClean="0"/>
              <a:t> </a:t>
            </a:r>
            <a:endParaRPr lang="en-US" sz="3600" dirty="0"/>
          </a:p>
          <a:p>
            <a:r>
              <a:rPr lang="en-US" sz="2800" dirty="0"/>
              <a:t>Swiss Data Science Center</a:t>
            </a:r>
          </a:p>
          <a:p>
            <a:r>
              <a:rPr lang="en-US" sz="28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6473262"/>
            <a:ext cx="10327906" cy="3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 smtClean="0"/>
              <a:t>Detect similar patterns: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b="1" dirty="0" smtClean="0"/>
              <a:t>in time </a:t>
            </a:r>
            <a:r>
              <a:rPr lang="en-US" sz="2000" dirty="0" smtClean="0"/>
              <a:t>(days with similar characteristics)</a:t>
            </a:r>
          </a:p>
          <a:p>
            <a:pPr lvl="2"/>
            <a:r>
              <a:rPr lang="en-US" sz="2000" dirty="0" smtClean="0"/>
              <a:t> </a:t>
            </a:r>
            <a:r>
              <a:rPr lang="en-US" sz="2000" b="1" dirty="0" smtClean="0"/>
              <a:t>in space </a:t>
            </a:r>
            <a:r>
              <a:rPr lang="en-US" sz="2000" dirty="0" smtClean="0"/>
              <a:t>(sensors with similar topological characteristics)</a:t>
            </a:r>
          </a:p>
          <a:p>
            <a:pPr lvl="1"/>
            <a:endParaRPr lang="en-US" sz="2400" b="1" dirty="0" smtClean="0"/>
          </a:p>
          <a:p>
            <a:pPr lvl="1"/>
            <a:r>
              <a:rPr lang="en-US" sz="2400" dirty="0" smtClean="0"/>
              <a:t>For each of these patterns learn a simple linear regression model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 smtClean="0"/>
              <a:t>Example: </a:t>
            </a:r>
            <a:r>
              <a:rPr lang="en-US" sz="2400" dirty="0" smtClean="0"/>
              <a:t>Model the behavior of sensor A for the entire month</a:t>
            </a:r>
          </a:p>
          <a:p>
            <a:pPr lvl="2"/>
            <a:r>
              <a:rPr lang="en-US" sz="2100" dirty="0" smtClean="0"/>
              <a:t>Step 1: Find other similar sensors (B, C)</a:t>
            </a:r>
          </a:p>
          <a:p>
            <a:pPr lvl="2"/>
            <a:r>
              <a:rPr lang="en-US" sz="2100" dirty="0" smtClean="0"/>
              <a:t>Step 2: Find cluster of days with similar characteristics (D1, D2, D3) </a:t>
            </a:r>
          </a:p>
          <a:p>
            <a:pPr lvl="2"/>
            <a:r>
              <a:rPr lang="en-US" sz="2100" dirty="0" smtClean="0"/>
              <a:t>Step 3: For all the days in Di use measurements from A, B, C to fit a regression model 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Suggested </a:t>
            </a:r>
            <a:r>
              <a:rPr lang="en-US" sz="4000" dirty="0" err="1" smtClean="0"/>
              <a:t>spatio</a:t>
            </a:r>
            <a:r>
              <a:rPr lang="en-US" sz="4000" dirty="0" smtClean="0"/>
              <a:t>-temporal modeling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20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Get the </a:t>
            </a:r>
            <a:r>
              <a:rPr lang="en-US" sz="2400" dirty="0" err="1" smtClean="0"/>
              <a:t>DSLab</a:t>
            </a:r>
            <a:r>
              <a:rPr lang="en-US" sz="2400" dirty="0" smtClean="0"/>
              <a:t> Week 4 instructions</a:t>
            </a:r>
          </a:p>
          <a:p>
            <a:endParaRPr lang="en-US" sz="2400" dirty="0" smtClean="0"/>
          </a:p>
          <a:p>
            <a:r>
              <a:rPr lang="en-US" sz="2400" dirty="0" smtClean="0"/>
              <a:t>Please work in groups of two! </a:t>
            </a:r>
          </a:p>
          <a:p>
            <a:endParaRPr lang="en-US" sz="2400" dirty="0"/>
          </a:p>
          <a:p>
            <a:r>
              <a:rPr lang="en-US" sz="2400" dirty="0" smtClean="0"/>
              <a:t>Due date: March 27 18H00</a:t>
            </a:r>
          </a:p>
          <a:p>
            <a:endParaRPr lang="en-US" sz="2400" dirty="0"/>
          </a:p>
          <a:p>
            <a:r>
              <a:rPr lang="en-US" sz="2400" dirty="0" smtClean="0"/>
              <a:t>Office hours:</a:t>
            </a:r>
          </a:p>
          <a:p>
            <a:pPr lvl="1"/>
            <a:r>
              <a:rPr lang="en-US" sz="2000" dirty="0" smtClean="0"/>
              <a:t>Friday March 16 15H00 </a:t>
            </a:r>
            <a:r>
              <a:rPr lang="mr-IN" sz="2000" dirty="0" smtClean="0"/>
              <a:t>–</a:t>
            </a:r>
            <a:r>
              <a:rPr lang="en-US" sz="2000" dirty="0" smtClean="0"/>
              <a:t> 16H00</a:t>
            </a:r>
          </a:p>
          <a:p>
            <a:pPr lvl="1"/>
            <a:r>
              <a:rPr lang="en-US" sz="2000" dirty="0" smtClean="0"/>
              <a:t>Friday March 23 15H00 </a:t>
            </a:r>
            <a:r>
              <a:rPr lang="mr-IN" sz="2000" dirty="0" smtClean="0"/>
              <a:t>–</a:t>
            </a:r>
            <a:r>
              <a:rPr lang="en-US" sz="2000" dirty="0" smtClean="0"/>
              <a:t> 16H00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Let’s get started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90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701"/>
            <a:ext cx="10515600" cy="4894262"/>
          </a:xfrm>
        </p:spPr>
        <p:txBody>
          <a:bodyPr>
            <a:normAutofit/>
          </a:bodyPr>
          <a:lstStyle/>
          <a:p>
            <a:r>
              <a:rPr lang="en-US" sz="3200" dirty="0"/>
              <a:t>Head over to the course webpage</a:t>
            </a:r>
          </a:p>
          <a:p>
            <a:pPr lvl="1"/>
            <a:r>
              <a:rPr lang="en-US" sz="2800" dirty="0">
                <a:hlinkClick r:id="rId3"/>
              </a:rPr>
              <a:t>https://dslab2018.github.io/</a:t>
            </a:r>
            <a:endParaRPr lang="en-US" sz="28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3200" dirty="0"/>
              <a:t>Configure &amp; Run Oracle </a:t>
            </a:r>
            <a:r>
              <a:rPr lang="en-US" sz="3200" dirty="0" err="1"/>
              <a:t>VirtualBox</a:t>
            </a:r>
            <a:endParaRPr lang="en-US" sz="3200" dirty="0"/>
          </a:p>
          <a:p>
            <a:r>
              <a:rPr lang="en-US" sz="3200" dirty="0"/>
              <a:t>Download, configure &amp; start the </a:t>
            </a:r>
            <a:r>
              <a:rPr lang="en-US" sz="3200" dirty="0" err="1"/>
              <a:t>DSLab</a:t>
            </a:r>
            <a:r>
              <a:rPr lang="en-US" sz="3200" dirty="0"/>
              <a:t> VM</a:t>
            </a:r>
          </a:p>
          <a:p>
            <a:pPr lvl="1"/>
            <a:r>
              <a:rPr lang="en-US" sz="2800" dirty="0"/>
              <a:t>Ubuntu </a:t>
            </a:r>
            <a:r>
              <a:rPr lang="en-US" sz="2800" dirty="0" err="1"/>
              <a:t>linux</a:t>
            </a:r>
            <a:endParaRPr lang="en-US" sz="2800" dirty="0"/>
          </a:p>
          <a:p>
            <a:pPr lvl="1"/>
            <a:r>
              <a:rPr lang="en-US" sz="2800" b="1" dirty="0"/>
              <a:t>Anaconda (Python 3), </a:t>
            </a:r>
            <a:r>
              <a:rPr lang="en-US" sz="2800" b="1" dirty="0" err="1"/>
              <a:t>git</a:t>
            </a:r>
            <a:r>
              <a:rPr lang="en-US" sz="2800" b="1" dirty="0"/>
              <a:t>, </a:t>
            </a:r>
            <a:r>
              <a:rPr lang="en-US" sz="2800" b="1" dirty="0" smtClean="0"/>
              <a:t>Docker</a:t>
            </a:r>
            <a:r>
              <a:rPr lang="en-US" sz="2800" dirty="0" smtClean="0"/>
              <a:t>/ </a:t>
            </a:r>
            <a:r>
              <a:rPr lang="en-US" sz="2800" dirty="0" err="1"/>
              <a:t>pySpark</a:t>
            </a:r>
            <a:r>
              <a:rPr lang="en-US" sz="2800" dirty="0"/>
              <a:t>, </a:t>
            </a:r>
            <a:r>
              <a:rPr lang="en-US" sz="2800" dirty="0" err="1"/>
              <a:t>pyCharm</a:t>
            </a:r>
            <a:endParaRPr lang="en-US" sz="2800" dirty="0"/>
          </a:p>
          <a:p>
            <a:pPr lvl="1"/>
            <a:r>
              <a:rPr lang="en-US" sz="2800" i="1" dirty="0"/>
              <a:t>{</a:t>
            </a:r>
            <a:r>
              <a:rPr lang="en-US" sz="2800" i="1" u="sng" dirty="0"/>
              <a:t>username</a:t>
            </a:r>
            <a:r>
              <a:rPr lang="en-US" sz="2800" i="1" dirty="0"/>
              <a:t>: student, </a:t>
            </a:r>
            <a:r>
              <a:rPr lang="en-US" sz="2800" i="1" u="sng" dirty="0"/>
              <a:t>password</a:t>
            </a:r>
            <a:r>
              <a:rPr lang="en-US" sz="2800" i="1" dirty="0"/>
              <a:t>: student}</a:t>
            </a:r>
          </a:p>
          <a:p>
            <a:endParaRPr lang="en-US" sz="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19498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1"/>
            <a:ext cx="10956010" cy="4642631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Any </a:t>
            </a:r>
            <a:r>
              <a:rPr lang="en-US" sz="3200" dirty="0"/>
              <a:t>questions?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Solutions to Week </a:t>
            </a:r>
            <a:r>
              <a:rPr lang="en-US" sz="4000" dirty="0" smtClean="0"/>
              <a:t>#3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72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400" dirty="0"/>
              <a:t>week </a:t>
            </a:r>
            <a:r>
              <a:rPr lang="en-US" sz="4400" dirty="0" smtClean="0"/>
              <a:t>#4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3200" dirty="0" smtClean="0"/>
              <a:t>Dealing with real</a:t>
            </a:r>
            <a:br>
              <a:rPr lang="en-US" sz="3200" dirty="0" smtClean="0"/>
            </a:br>
            <a:r>
              <a:rPr lang="en-US" sz="3200" dirty="0" smtClean="0"/>
              <a:t> world sensor data </a:t>
            </a:r>
            <a:r>
              <a:rPr lang="en-US" sz="3600" dirty="0"/>
              <a:t/>
            </a:r>
            <a:br>
              <a:rPr lang="en-US" sz="3600" dirty="0"/>
            </a:b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D6A1A67-FB8E-DB4B-9BE4-0A97F292E86E}"/>
              </a:ext>
            </a:extLst>
          </p:cNvPr>
          <p:cNvGrpSpPr/>
          <p:nvPr/>
        </p:nvGrpSpPr>
        <p:grpSpPr>
          <a:xfrm>
            <a:off x="4645671" y="1312040"/>
            <a:ext cx="2422094" cy="2637557"/>
            <a:chOff x="9512402" y="940257"/>
            <a:chExt cx="2422094" cy="2637557"/>
          </a:xfrm>
        </p:grpSpPr>
        <p:pic>
          <p:nvPicPr>
            <p:cNvPr id="4" name="Picture 4" descr="ésultat de recherche d'images pour &quot;dorina thanou&quot;">
              <a:extLst>
                <a:ext uri="{FF2B5EF4-FFF2-40B4-BE49-F238E27FC236}">
                  <a16:creationId xmlns:a16="http://schemas.microsoft.com/office/drawing/2014/main" xmlns="" id="{AF02E77B-0DD9-7D44-891A-695DC44E6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7181" y="940257"/>
              <a:ext cx="1227315" cy="122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ésultat de recherche d'images pour &quot;Julien Eberle&quot;">
              <a:extLst>
                <a:ext uri="{FF2B5EF4-FFF2-40B4-BE49-F238E27FC236}">
                  <a16:creationId xmlns:a16="http://schemas.microsoft.com/office/drawing/2014/main" xmlns="" id="{4A369F6C-86F2-B74D-B3D2-ECDE2E998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2402" y="1245734"/>
              <a:ext cx="1029975" cy="1029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https://datascience.ch/wp-content/uploads/2014/04/Olivierv3.jpg">
              <a:extLst>
                <a:ext uri="{FF2B5EF4-FFF2-40B4-BE49-F238E27FC236}">
                  <a16:creationId xmlns:a16="http://schemas.microsoft.com/office/drawing/2014/main" xmlns="" id="{C69511A1-4360-264F-B220-A68E96BD3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493" y="2453068"/>
              <a:ext cx="1144429" cy="1124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058" y="3026594"/>
            <a:ext cx="1207226" cy="804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600" y="4212812"/>
            <a:ext cx="1022430" cy="1348903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:a16="http://schemas.microsoft.com/office/drawing/2014/main" xmlns="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332" y="4220708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49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Motivation</a:t>
            </a:r>
          </a:p>
          <a:p>
            <a:pPr lvl="1"/>
            <a:r>
              <a:rPr lang="en-US" sz="2000" dirty="0" smtClean="0"/>
              <a:t>Improve the quantification of </a:t>
            </a:r>
            <a:r>
              <a:rPr lang="en-US" sz="2000" dirty="0" smtClean="0"/>
              <a:t> anthropogenic CO2 emissions and CO2 fluxes of the biosphere accounting for their high variability in space and time</a:t>
            </a:r>
          </a:p>
          <a:p>
            <a:pPr lvl="1"/>
            <a:r>
              <a:rPr lang="en-US" sz="2000" dirty="0" smtClean="0"/>
              <a:t>Provide near-real time information on man-made emissions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CarboSense</a:t>
            </a:r>
            <a:r>
              <a:rPr lang="en-US" sz="4000" dirty="0" smtClean="0"/>
              <a:t>: A low-cost low power CO2 network</a:t>
            </a:r>
            <a:endParaRPr lang="en-US" sz="40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458" y="2850514"/>
            <a:ext cx="1747837" cy="13378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/>
          <p:cNvPicPr>
            <a:picLocks noChangeAspect="1"/>
          </p:cNvPicPr>
          <p:nvPr/>
        </p:nvPicPr>
        <p:blipFill rotWithShape="1">
          <a:blip r:embed="rId4"/>
          <a:srcRect l="33004" t="6001" r="26490" b="40877"/>
          <a:stretch/>
        </p:blipFill>
        <p:spPr>
          <a:xfrm>
            <a:off x="1103191" y="4515801"/>
            <a:ext cx="1702370" cy="1177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48" y="4572237"/>
            <a:ext cx="2280460" cy="1601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40" y="2085255"/>
            <a:ext cx="4410337" cy="24651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Grafik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40" y="4572637"/>
            <a:ext cx="2109422" cy="16013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Grafik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78" y="2791515"/>
            <a:ext cx="2374202" cy="344857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Textfeld 9"/>
          <p:cNvSpPr txBox="1"/>
          <p:nvPr/>
        </p:nvSpPr>
        <p:spPr>
          <a:xfrm>
            <a:off x="7795185" y="2109366"/>
            <a:ext cx="263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Carbosense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network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(Nov 2017)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feld 38"/>
          <p:cNvSpPr txBox="1"/>
          <p:nvPr/>
        </p:nvSpPr>
        <p:spPr>
          <a:xfrm>
            <a:off x="7695338" y="4655219"/>
            <a:ext cx="218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MeteoSwiss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Wynau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feld 39"/>
          <p:cNvSpPr txBox="1"/>
          <p:nvPr/>
        </p:nvSpPr>
        <p:spPr>
          <a:xfrm>
            <a:off x="4434850" y="2850514"/>
            <a:ext cx="227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location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Zurich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feld 41"/>
          <p:cNvSpPr txBox="1"/>
          <p:nvPr/>
        </p:nvSpPr>
        <p:spPr>
          <a:xfrm>
            <a:off x="9941387" y="5842522"/>
            <a:ext cx="2005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Carbosense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Zurich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feld 39"/>
          <p:cNvSpPr txBox="1"/>
          <p:nvPr/>
        </p:nvSpPr>
        <p:spPr>
          <a:xfrm>
            <a:off x="730863" y="6143680"/>
            <a:ext cx="227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Different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sensor</a:t>
            </a:r>
            <a:r>
              <a:rPr lang="de-CH" sz="1600" b="1" dirty="0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CH" sz="1600" b="1" dirty="0" err="1" smtClean="0">
                <a:solidFill>
                  <a:srgbClr val="C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units</a:t>
            </a:r>
            <a:endParaRPr lang="en-GB" sz="1600" b="1" dirty="0">
              <a:solidFill>
                <a:srgbClr val="C0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65" y="1276350"/>
            <a:ext cx="5014670" cy="49006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CarboSense</a:t>
            </a:r>
            <a:r>
              <a:rPr lang="en-US" sz="4000" dirty="0"/>
              <a:t>: </a:t>
            </a:r>
            <a:r>
              <a:rPr lang="en-US" sz="4000" dirty="0" smtClean="0"/>
              <a:t>Project Overview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269357" y="6176963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carbosense.wikidot.com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Inaccurate sensor measurements</a:t>
            </a:r>
          </a:p>
          <a:p>
            <a:pPr lvl="1"/>
            <a:r>
              <a:rPr lang="en-US" sz="2000" dirty="0" smtClean="0"/>
              <a:t>All sensor devices have been calibrated (CO2, Temperature, Humidity) in climate and pressure chambers and under ambient conditions before deployment</a:t>
            </a:r>
          </a:p>
          <a:p>
            <a:pPr lvl="1"/>
            <a:r>
              <a:rPr lang="en-US" sz="2000" dirty="0" smtClean="0"/>
              <a:t>Sensors behavior may change over time (sudden/single discontinuities, slower changes/drifts) </a:t>
            </a:r>
          </a:p>
          <a:p>
            <a:pPr lvl="1"/>
            <a:r>
              <a:rPr lang="en-US" sz="2000" dirty="0" smtClean="0"/>
              <a:t>External parameters such as wind, traffic area, altitude may affect this change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Sensors’ measurements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130" r="-6163" b="1565"/>
          <a:stretch/>
        </p:blipFill>
        <p:spPr>
          <a:xfrm>
            <a:off x="1630018" y="3303196"/>
            <a:ext cx="3847271" cy="2324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76101"/>
            <a:ext cx="3558208" cy="238067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66084" y="3894253"/>
            <a:ext cx="534011" cy="1338682"/>
          </a:xfrm>
          <a:prstGeom prst="ellipse">
            <a:avLst/>
          </a:prstGeom>
          <a:noFill/>
          <a:ln w="19050" cmpd="thickThin">
            <a:solidFill>
              <a:schemeClr val="tx2"/>
            </a:solidFill>
            <a:prstDash val="dash"/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will focus only in the area of Zurich</a:t>
            </a:r>
          </a:p>
          <a:p>
            <a:pPr lvl="1"/>
            <a:r>
              <a:rPr lang="en-US" sz="2000" dirty="0" smtClean="0"/>
              <a:t>46 sites located in different part of the city </a:t>
            </a:r>
          </a:p>
          <a:p>
            <a:pPr lvl="1"/>
            <a:endParaRPr lang="en-US" sz="2000" dirty="0"/>
          </a:p>
          <a:p>
            <a:r>
              <a:rPr lang="en-US" sz="2300" dirty="0" smtClean="0"/>
              <a:t>Measurements for each site</a:t>
            </a:r>
          </a:p>
          <a:p>
            <a:pPr lvl="1"/>
            <a:r>
              <a:rPr lang="en-US" sz="2000" dirty="0" smtClean="0"/>
              <a:t>CO2 (ppm)</a:t>
            </a:r>
          </a:p>
          <a:p>
            <a:pPr lvl="1"/>
            <a:r>
              <a:rPr lang="en-US" sz="2000" dirty="0" smtClean="0"/>
              <a:t>Temperature</a:t>
            </a:r>
          </a:p>
          <a:p>
            <a:pPr lvl="1"/>
            <a:r>
              <a:rPr lang="en-US" sz="2000" dirty="0" smtClean="0"/>
              <a:t>Humidity</a:t>
            </a:r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300" dirty="0" smtClean="0"/>
              <a:t>Additional metadata</a:t>
            </a:r>
            <a:endParaRPr lang="en-US" sz="2000" dirty="0"/>
          </a:p>
          <a:p>
            <a:pPr lvl="1"/>
            <a:r>
              <a:rPr lang="en-US" sz="2000" dirty="0" smtClean="0"/>
              <a:t>Altitude at which each sensor is located</a:t>
            </a:r>
          </a:p>
          <a:p>
            <a:pPr lvl="1"/>
            <a:r>
              <a:rPr lang="en-US" sz="2000" dirty="0" smtClean="0"/>
              <a:t>Average daily wind pattern for the city of Zurich </a:t>
            </a:r>
          </a:p>
          <a:p>
            <a:pPr lvl="1"/>
            <a:r>
              <a:rPr lang="en-US" sz="2000" dirty="0" smtClean="0"/>
              <a:t>Division of the city into zones with different anthropogenic emissions (e.g., industrial, residential, forest, mountain,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1"/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Today’s lab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14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Curate the CO2 measurements, by processing jointly the sensor measurements</a:t>
            </a:r>
          </a:p>
          <a:p>
            <a:pPr lvl="1"/>
            <a:r>
              <a:rPr lang="en-US" sz="2000" dirty="0" smtClean="0"/>
              <a:t>Fit a robust regression model to the CO2 measurements, that takes into account all the different parameters</a:t>
            </a:r>
          </a:p>
          <a:p>
            <a:pPr lvl="1"/>
            <a:r>
              <a:rPr lang="en-US" sz="2000" dirty="0" smtClean="0"/>
              <a:t>Use this model to detect possible inaccurate values</a:t>
            </a:r>
          </a:p>
          <a:p>
            <a:endParaRPr lang="en-US" sz="2400" dirty="0" smtClean="0"/>
          </a:p>
          <a:p>
            <a:pPr lvl="1"/>
            <a:endParaRPr lang="en-US" sz="2000" dirty="0"/>
          </a:p>
          <a:p>
            <a:r>
              <a:rPr lang="en-US" sz="2400" dirty="0"/>
              <a:t>Prior knowledge</a:t>
            </a:r>
          </a:p>
          <a:p>
            <a:pPr lvl="1"/>
            <a:r>
              <a:rPr lang="en-US" sz="2000" dirty="0"/>
              <a:t>There is a strong dependence of the CO2 measurements, on temperature,  humidity, altitude, traffic, wind etc. 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Objectives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326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40756</TotalTime>
  <Words>484</Words>
  <Application>Microsoft Macintosh PowerPoint</Application>
  <PresentationFormat>Widescreen</PresentationFormat>
  <Paragraphs>90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AlphaHeadlinePro-Bold</vt:lpstr>
      <vt:lpstr>Calibri</vt:lpstr>
      <vt:lpstr>Mangal</vt:lpstr>
      <vt:lpstr>Verdana</vt:lpstr>
      <vt:lpstr>Arial</vt:lpstr>
      <vt:lpstr>Segoe UI</vt:lpstr>
      <vt:lpstr>2_Thème Office</vt:lpstr>
      <vt:lpstr>3_Thème Office</vt:lpstr>
      <vt:lpstr>Data science laboratory (DSLAB)</vt:lpstr>
      <vt:lpstr>Start your engines!</vt:lpstr>
      <vt:lpstr>Solutions to Week #3</vt:lpstr>
      <vt:lpstr>Today’s lab week #4  Dealing with real  world sensor data  </vt:lpstr>
      <vt:lpstr>CarboSense: A low-cost low power CO2 network</vt:lpstr>
      <vt:lpstr>CarboSense: Project Overview</vt:lpstr>
      <vt:lpstr>Sensors’ measurements</vt:lpstr>
      <vt:lpstr>Today’s lab</vt:lpstr>
      <vt:lpstr>Objectives</vt:lpstr>
      <vt:lpstr>Suggested spatio-temporal modeling </vt:lpstr>
      <vt:lpstr>Let’s get started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Microsoft Office User</cp:lastModifiedBy>
  <cp:revision>615</cp:revision>
  <cp:lastPrinted>2017-02-05T20:52:23Z</cp:lastPrinted>
  <dcterms:created xsi:type="dcterms:W3CDTF">2016-11-02T19:50:15Z</dcterms:created>
  <dcterms:modified xsi:type="dcterms:W3CDTF">2018-03-14T11:00:08Z</dcterms:modified>
</cp:coreProperties>
</file>